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84" r:id="rId5"/>
    <p:sldId id="258" r:id="rId6"/>
    <p:sldId id="283" r:id="rId7"/>
    <p:sldId id="282" r:id="rId8"/>
    <p:sldId id="281" r:id="rId9"/>
    <p:sldId id="280" r:id="rId10"/>
    <p:sldId id="279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0029"/>
    <a:srgbClr val="FFFFFF"/>
    <a:srgbClr val="1C006E"/>
    <a:srgbClr val="055963"/>
    <a:srgbClr val="0D0041"/>
    <a:srgbClr val="F36B47"/>
    <a:srgbClr val="BBF3FB"/>
    <a:srgbClr val="E7E1FF"/>
    <a:srgbClr val="CCD1D3"/>
    <a:srgbClr val="E7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5F1FDE-6B50-4969-89E1-07331D74B7E0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6F2149-C68D-48EC-A399-DE211D3032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17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F2149-C68D-48EC-A399-DE211D30328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46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F2149-C68D-48EC-A399-DE211D30328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247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6F2149-C68D-48EC-A399-DE211D30328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30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80D0F2-761A-2098-5C98-0C6101310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red and blue flag&#10;&#10;Description automatically generated with medium confidence">
            <a:extLst>
              <a:ext uri="{FF2B5EF4-FFF2-40B4-BE49-F238E27FC236}">
                <a16:creationId xmlns:a16="http://schemas.microsoft.com/office/drawing/2014/main" id="{D24DFC25-2E50-08DD-AA64-AECDD2A9F7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B1B186-E22B-00FC-E4B3-05085DF0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6250" y="3790950"/>
            <a:ext cx="4181475" cy="831850"/>
          </a:xfrm>
        </p:spPr>
        <p:txBody>
          <a:bodyPr lIns="72000" tIns="36000" rIns="72000" bIns="0" anchor="b">
            <a:normAutofit/>
          </a:bodyPr>
          <a:lstStyle>
            <a:lvl1pPr algn="l"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B364DB-DB03-5B17-B66A-C5ADAB5BA8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6250" y="4791074"/>
            <a:ext cx="4181475" cy="466725"/>
          </a:xfrm>
        </p:spPr>
        <p:txBody>
          <a:bodyPr lIns="72000" tIns="36000" rIns="72000" bIns="0">
            <a:normAutofit/>
          </a:bodyPr>
          <a:lstStyle>
            <a:lvl1pPr marL="0" indent="0" algn="l">
              <a:buNone/>
              <a:defRPr sz="12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 descr="A picture containing text, font, logo, graphics&#10;&#10;Description automatically generated">
            <a:extLst>
              <a:ext uri="{FF2B5EF4-FFF2-40B4-BE49-F238E27FC236}">
                <a16:creationId xmlns:a16="http://schemas.microsoft.com/office/drawing/2014/main" id="{FDC4ED4F-E9AD-11EF-1820-9501D3FA7E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27" y="1164178"/>
            <a:ext cx="4907348" cy="19028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E65C579-1CF6-9F18-BB1A-D44FEE03C7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77476" y="6577529"/>
            <a:ext cx="171442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569CCA-A30C-9C2E-2D2C-5F581EEC38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6250" y="5419723"/>
            <a:ext cx="2038350" cy="322263"/>
          </a:xfrm>
        </p:spPr>
        <p:txBody>
          <a:bodyPr lIns="72000" tIns="36000" rIns="72000" bIns="36000">
            <a:normAutofit/>
          </a:bodyPr>
          <a:lstStyle>
            <a:lvl1pPr marL="36975" indent="0">
              <a:buNone/>
              <a:defRPr sz="1200"/>
            </a:lvl1pPr>
            <a:lvl2pPr marL="486238" indent="0">
              <a:buNone/>
              <a:defRPr sz="1100"/>
            </a:lvl2pPr>
            <a:lvl3pPr marL="933913" indent="0">
              <a:buNone/>
              <a:defRPr sz="1100"/>
            </a:lvl3pPr>
            <a:lvl4pPr marL="1383175" indent="0">
              <a:buNone/>
              <a:defRPr sz="1100"/>
            </a:lvl4pPr>
            <a:lvl5pPr marL="1830850" indent="0">
              <a:buNone/>
              <a:defRPr sz="1100"/>
            </a:lvl5pPr>
          </a:lstStyle>
          <a:p>
            <a:pPr lvl="0"/>
            <a:r>
              <a:rPr lang="en-US"/>
              <a:t>Click to edit </a:t>
            </a:r>
            <a:r>
              <a:rPr lang="hr-HR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658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D20738-0583-6ADC-AD65-4C87F6719E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85593"/>
            <a:ext cx="10515600" cy="352962"/>
          </a:xfrm>
        </p:spPr>
        <p:txBody>
          <a:bodyPr lIns="72000" tIns="36000" rIns="72000" bIns="0">
            <a:normAutofit/>
          </a:bodyPr>
          <a:lstStyle>
            <a:lvl1pPr marL="36975" indent="0">
              <a:buFontTx/>
              <a:buNone/>
              <a:defRPr sz="1200" b="1">
                <a:solidFill>
                  <a:schemeClr val="accent3"/>
                </a:solidFill>
              </a:defRPr>
            </a:lvl1pPr>
            <a:lvl2pPr marL="486238" indent="0">
              <a:buFontTx/>
              <a:buNone/>
              <a:defRPr sz="1100">
                <a:solidFill>
                  <a:schemeClr val="accent3"/>
                </a:solidFill>
              </a:defRPr>
            </a:lvl2pPr>
            <a:lvl3pPr marL="933913" indent="0">
              <a:buFontTx/>
              <a:buNone/>
              <a:defRPr sz="1100">
                <a:solidFill>
                  <a:schemeClr val="accent3"/>
                </a:solidFill>
              </a:defRPr>
            </a:lvl3pPr>
            <a:lvl4pPr marL="1383175" indent="0">
              <a:buFontTx/>
              <a:buNone/>
              <a:defRPr sz="1100">
                <a:solidFill>
                  <a:schemeClr val="accent3"/>
                </a:solidFill>
              </a:defRPr>
            </a:lvl4pPr>
            <a:lvl5pPr marL="1830850" indent="0">
              <a:buFontTx/>
              <a:buNone/>
              <a:defRPr sz="11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</a:t>
            </a:r>
            <a:r>
              <a:rPr lang="hr-HR" err="1"/>
              <a:t>subtitle</a:t>
            </a:r>
            <a:r>
              <a:rPr lang="en-US"/>
              <a:t>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64F31-DB83-1B27-ACC4-AA93DB00D896}"/>
              </a:ext>
            </a:extLst>
          </p:cNvPr>
          <p:cNvSpPr/>
          <p:nvPr userDrawn="1"/>
        </p:nvSpPr>
        <p:spPr>
          <a:xfrm>
            <a:off x="838200" y="1001348"/>
            <a:ext cx="10440000" cy="45719"/>
          </a:xfrm>
          <a:prstGeom prst="rect">
            <a:avLst/>
          </a:prstGeom>
          <a:solidFill>
            <a:srgbClr val="ED0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97642-2054-7E04-71E9-463D9103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77D9A-8FBF-6704-E706-A9502033F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88B2-AF29-11F0-4434-8F268BF5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C8413-1025-913B-EC50-83EBF0FBFF87}"/>
              </a:ext>
            </a:extLst>
          </p:cNvPr>
          <p:cNvSpPr/>
          <p:nvPr userDrawn="1"/>
        </p:nvSpPr>
        <p:spPr>
          <a:xfrm>
            <a:off x="0" y="0"/>
            <a:ext cx="4093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1799DEE-5661-B846-5B38-63DAA1D60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498" y="804905"/>
            <a:ext cx="438603" cy="4386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86B7C3-1427-1689-F37F-D1F2CCB315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01276" y="6577529"/>
            <a:ext cx="179062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40744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D20738-0583-6ADC-AD65-4C87F6719E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85593"/>
            <a:ext cx="10515600" cy="352962"/>
          </a:xfrm>
        </p:spPr>
        <p:txBody>
          <a:bodyPr lIns="72000" tIns="36000" rIns="72000" bIns="0">
            <a:normAutofit/>
          </a:bodyPr>
          <a:lstStyle>
            <a:lvl1pPr marL="36975" indent="0">
              <a:buFontTx/>
              <a:buNone/>
              <a:defRPr sz="1200" b="1">
                <a:solidFill>
                  <a:schemeClr val="accent3"/>
                </a:solidFill>
              </a:defRPr>
            </a:lvl1pPr>
            <a:lvl2pPr marL="486238" indent="0">
              <a:buFontTx/>
              <a:buNone/>
              <a:defRPr sz="1100">
                <a:solidFill>
                  <a:schemeClr val="accent3"/>
                </a:solidFill>
              </a:defRPr>
            </a:lvl2pPr>
            <a:lvl3pPr marL="933913" indent="0">
              <a:buFontTx/>
              <a:buNone/>
              <a:defRPr sz="1100">
                <a:solidFill>
                  <a:schemeClr val="accent3"/>
                </a:solidFill>
              </a:defRPr>
            </a:lvl3pPr>
            <a:lvl4pPr marL="1383175" indent="0">
              <a:buFontTx/>
              <a:buNone/>
              <a:defRPr sz="1100">
                <a:solidFill>
                  <a:schemeClr val="accent3"/>
                </a:solidFill>
              </a:defRPr>
            </a:lvl4pPr>
            <a:lvl5pPr marL="1830850" indent="0">
              <a:buFontTx/>
              <a:buNone/>
              <a:defRPr sz="11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</a:t>
            </a:r>
            <a:r>
              <a:rPr lang="hr-HR" err="1"/>
              <a:t>subtitle</a:t>
            </a:r>
            <a:r>
              <a:rPr lang="en-US"/>
              <a:t>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64F31-DB83-1B27-ACC4-AA93DB00D896}"/>
              </a:ext>
            </a:extLst>
          </p:cNvPr>
          <p:cNvSpPr/>
          <p:nvPr userDrawn="1"/>
        </p:nvSpPr>
        <p:spPr>
          <a:xfrm>
            <a:off x="838200" y="1001348"/>
            <a:ext cx="10440000" cy="45719"/>
          </a:xfrm>
          <a:prstGeom prst="rect">
            <a:avLst/>
          </a:prstGeom>
          <a:solidFill>
            <a:srgbClr val="ED0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97642-2054-7E04-71E9-463D9103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77D9A-8FBF-6704-E706-A9502033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95515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88B2-AF29-11F0-4434-8F268BF5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C8413-1025-913B-EC50-83EBF0FBFF87}"/>
              </a:ext>
            </a:extLst>
          </p:cNvPr>
          <p:cNvSpPr/>
          <p:nvPr userDrawn="1"/>
        </p:nvSpPr>
        <p:spPr>
          <a:xfrm>
            <a:off x="0" y="0"/>
            <a:ext cx="4093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1799DEE-5661-B846-5B38-63DAA1D60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498" y="804905"/>
            <a:ext cx="438603" cy="4386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86B7C3-1427-1689-F37F-D1F2CCB315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77476" y="6577529"/>
            <a:ext cx="171442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FA2D0B-3BC9-D922-7067-54DDC0A7EBA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98643" y="1825625"/>
            <a:ext cx="495515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0942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D20738-0583-6ADC-AD65-4C87F6719E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85593"/>
            <a:ext cx="10515600" cy="352962"/>
          </a:xfrm>
        </p:spPr>
        <p:txBody>
          <a:bodyPr lIns="72000" tIns="36000" rIns="72000" bIns="0">
            <a:normAutofit/>
          </a:bodyPr>
          <a:lstStyle>
            <a:lvl1pPr marL="36975" indent="0">
              <a:buFontTx/>
              <a:buNone/>
              <a:defRPr sz="1200" b="1">
                <a:solidFill>
                  <a:schemeClr val="accent3"/>
                </a:solidFill>
              </a:defRPr>
            </a:lvl1pPr>
            <a:lvl2pPr marL="486238" indent="0">
              <a:buFontTx/>
              <a:buNone/>
              <a:defRPr sz="1100">
                <a:solidFill>
                  <a:schemeClr val="accent3"/>
                </a:solidFill>
              </a:defRPr>
            </a:lvl2pPr>
            <a:lvl3pPr marL="933913" indent="0">
              <a:buFontTx/>
              <a:buNone/>
              <a:defRPr sz="1100">
                <a:solidFill>
                  <a:schemeClr val="accent3"/>
                </a:solidFill>
              </a:defRPr>
            </a:lvl3pPr>
            <a:lvl4pPr marL="1383175" indent="0">
              <a:buFontTx/>
              <a:buNone/>
              <a:defRPr sz="1100">
                <a:solidFill>
                  <a:schemeClr val="accent3"/>
                </a:solidFill>
              </a:defRPr>
            </a:lvl4pPr>
            <a:lvl5pPr marL="1830850" indent="0">
              <a:buFontTx/>
              <a:buNone/>
              <a:defRPr sz="11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</a:t>
            </a:r>
            <a:r>
              <a:rPr lang="hr-HR" err="1"/>
              <a:t>subtitle</a:t>
            </a:r>
            <a:r>
              <a:rPr lang="en-US"/>
              <a:t>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64F31-DB83-1B27-ACC4-AA93DB00D896}"/>
              </a:ext>
            </a:extLst>
          </p:cNvPr>
          <p:cNvSpPr/>
          <p:nvPr userDrawn="1"/>
        </p:nvSpPr>
        <p:spPr>
          <a:xfrm>
            <a:off x="838200" y="1001348"/>
            <a:ext cx="10440000" cy="45719"/>
          </a:xfrm>
          <a:prstGeom prst="rect">
            <a:avLst/>
          </a:prstGeom>
          <a:solidFill>
            <a:srgbClr val="ED0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97642-2054-7E04-71E9-463D9103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77D9A-8FBF-6704-E706-A9502033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4700"/>
            <a:ext cx="495515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88B2-AF29-11F0-4434-8F268BF5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C8413-1025-913B-EC50-83EBF0FBFF87}"/>
              </a:ext>
            </a:extLst>
          </p:cNvPr>
          <p:cNvSpPr/>
          <p:nvPr userDrawn="1"/>
        </p:nvSpPr>
        <p:spPr>
          <a:xfrm>
            <a:off x="0" y="0"/>
            <a:ext cx="4093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1799DEE-5661-B846-5B38-63DAA1D60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498" y="804905"/>
            <a:ext cx="438603" cy="4386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86B7C3-1427-1689-F37F-D1F2CCB315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82226" y="6577529"/>
            <a:ext cx="18096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FA2D0B-3BC9-D922-7067-54DDC0A7EBAE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98643" y="2044700"/>
            <a:ext cx="495515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F4EB4B1-B796-1AC3-5546-1062118BB7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704975"/>
            <a:ext cx="4955156" cy="252000"/>
          </a:xfrm>
          <a:solidFill>
            <a:schemeClr val="accent3"/>
          </a:solidFill>
        </p:spPr>
        <p:txBody>
          <a:bodyPr lIns="72000" tIns="36000" rIns="72000" bIns="0" anchor="ctr">
            <a:normAutofit/>
          </a:bodyPr>
          <a:lstStyle>
            <a:lvl1pPr marL="36975" indent="0" algn="ctr">
              <a:buNone/>
              <a:defRPr sz="1000">
                <a:solidFill>
                  <a:schemeClr val="bg1"/>
                </a:solidFill>
              </a:defRPr>
            </a:lvl1pPr>
            <a:lvl2pPr marL="486238" indent="0">
              <a:buNone/>
              <a:defRPr/>
            </a:lvl2pPr>
            <a:lvl3pPr marL="933913" indent="0">
              <a:buNone/>
              <a:defRPr/>
            </a:lvl3pPr>
            <a:lvl4pPr marL="1383175" indent="0">
              <a:buNone/>
              <a:defRPr/>
            </a:lvl4pPr>
            <a:lvl5pPr marL="1830850" indent="0">
              <a:buNone/>
              <a:defRPr/>
            </a:lvl5pPr>
          </a:lstStyle>
          <a:p>
            <a:pPr lvl="0"/>
            <a:r>
              <a:rPr lang="hr-HR"/>
              <a:t>SUBTITLE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A850D34D-1CBA-0C77-07B4-B3B80559E12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8643" y="1706534"/>
            <a:ext cx="4955156" cy="252000"/>
          </a:xfrm>
          <a:solidFill>
            <a:schemeClr val="accent3"/>
          </a:solidFill>
        </p:spPr>
        <p:txBody>
          <a:bodyPr lIns="72000" tIns="36000" rIns="72000" bIns="0" anchor="ctr">
            <a:normAutofit/>
          </a:bodyPr>
          <a:lstStyle>
            <a:lvl1pPr marL="36975" indent="0" algn="ctr">
              <a:buNone/>
              <a:defRPr sz="1000">
                <a:solidFill>
                  <a:schemeClr val="bg1"/>
                </a:solidFill>
              </a:defRPr>
            </a:lvl1pPr>
            <a:lvl2pPr marL="486238" indent="0">
              <a:buNone/>
              <a:defRPr/>
            </a:lvl2pPr>
            <a:lvl3pPr marL="933913" indent="0">
              <a:buNone/>
              <a:defRPr/>
            </a:lvl3pPr>
            <a:lvl4pPr marL="1383175" indent="0">
              <a:buNone/>
              <a:defRPr/>
            </a:lvl4pPr>
            <a:lvl5pPr marL="1830850" indent="0">
              <a:buNone/>
              <a:defRPr/>
            </a:lvl5pPr>
          </a:lstStyle>
          <a:p>
            <a:pPr lvl="0"/>
            <a:r>
              <a:rPr lang="hr-HR"/>
              <a:t>SUBTITLE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156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Icon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ED20738-0583-6ADC-AD65-4C87F6719E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185593"/>
            <a:ext cx="10515600" cy="352962"/>
          </a:xfrm>
        </p:spPr>
        <p:txBody>
          <a:bodyPr lIns="72000" tIns="36000" rIns="72000" bIns="0">
            <a:normAutofit/>
          </a:bodyPr>
          <a:lstStyle>
            <a:lvl1pPr marL="36975" indent="0">
              <a:buFontTx/>
              <a:buNone/>
              <a:defRPr sz="1200" b="1">
                <a:solidFill>
                  <a:schemeClr val="accent3"/>
                </a:solidFill>
              </a:defRPr>
            </a:lvl1pPr>
            <a:lvl2pPr marL="486238" indent="0">
              <a:buFontTx/>
              <a:buNone/>
              <a:defRPr sz="1100">
                <a:solidFill>
                  <a:schemeClr val="accent3"/>
                </a:solidFill>
              </a:defRPr>
            </a:lvl2pPr>
            <a:lvl3pPr marL="933913" indent="0">
              <a:buFontTx/>
              <a:buNone/>
              <a:defRPr sz="1100">
                <a:solidFill>
                  <a:schemeClr val="accent3"/>
                </a:solidFill>
              </a:defRPr>
            </a:lvl3pPr>
            <a:lvl4pPr marL="1383175" indent="0">
              <a:buFontTx/>
              <a:buNone/>
              <a:defRPr sz="1100">
                <a:solidFill>
                  <a:schemeClr val="accent3"/>
                </a:solidFill>
              </a:defRPr>
            </a:lvl4pPr>
            <a:lvl5pPr marL="1830850" indent="0">
              <a:buFontTx/>
              <a:buNone/>
              <a:defRPr sz="1100">
                <a:solidFill>
                  <a:schemeClr val="accent3"/>
                </a:solidFill>
              </a:defRPr>
            </a:lvl5pPr>
          </a:lstStyle>
          <a:p>
            <a:pPr lvl="0"/>
            <a:r>
              <a:rPr lang="en-US"/>
              <a:t>Click to edit Master </a:t>
            </a:r>
            <a:r>
              <a:rPr lang="hr-HR" err="1"/>
              <a:t>subtitle</a:t>
            </a:r>
            <a:r>
              <a:rPr lang="en-US"/>
              <a:t>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64F31-DB83-1B27-ACC4-AA93DB00D896}"/>
              </a:ext>
            </a:extLst>
          </p:cNvPr>
          <p:cNvSpPr/>
          <p:nvPr userDrawn="1"/>
        </p:nvSpPr>
        <p:spPr>
          <a:xfrm>
            <a:off x="838200" y="1001348"/>
            <a:ext cx="10440000" cy="45719"/>
          </a:xfrm>
          <a:prstGeom prst="rect">
            <a:avLst/>
          </a:prstGeom>
          <a:solidFill>
            <a:srgbClr val="ED0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97642-2054-7E04-71E9-463D9103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77D9A-8FBF-6704-E706-A9502033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274" y="2423029"/>
            <a:ext cx="7248525" cy="359468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88B2-AF29-11F0-4434-8F268BF5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C8413-1025-913B-EC50-83EBF0FBFF87}"/>
              </a:ext>
            </a:extLst>
          </p:cNvPr>
          <p:cNvSpPr/>
          <p:nvPr userDrawn="1"/>
        </p:nvSpPr>
        <p:spPr>
          <a:xfrm>
            <a:off x="0" y="0"/>
            <a:ext cx="4093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1799DEE-5661-B846-5B38-63DAA1D60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498" y="804905"/>
            <a:ext cx="438603" cy="4386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86B7C3-1427-1689-F37F-D1F2CCB315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334626" y="6577529"/>
            <a:ext cx="16572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676A9EAA-1FBD-76F7-CE84-30D111594E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2422800"/>
            <a:ext cx="3596400" cy="359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21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764F31-DB83-1B27-ACC4-AA93DB00D896}"/>
              </a:ext>
            </a:extLst>
          </p:cNvPr>
          <p:cNvSpPr/>
          <p:nvPr userDrawn="1"/>
        </p:nvSpPr>
        <p:spPr>
          <a:xfrm>
            <a:off x="838200" y="1001348"/>
            <a:ext cx="10440000" cy="45719"/>
          </a:xfrm>
          <a:prstGeom prst="rect">
            <a:avLst/>
          </a:prstGeom>
          <a:solidFill>
            <a:srgbClr val="ED0D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97642-2054-7E04-71E9-463D9103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77D9A-8FBF-6704-E706-A9502033F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734"/>
            <a:ext cx="10515600" cy="5224827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288B2-AF29-11F0-4434-8F268BF58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C8413-1025-913B-EC50-83EBF0FBFF87}"/>
              </a:ext>
            </a:extLst>
          </p:cNvPr>
          <p:cNvSpPr/>
          <p:nvPr userDrawn="1"/>
        </p:nvSpPr>
        <p:spPr>
          <a:xfrm>
            <a:off x="0" y="0"/>
            <a:ext cx="40934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D1799DEE-5661-B846-5B38-63DAA1D602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4498" y="804905"/>
            <a:ext cx="438603" cy="43860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86B7C3-1427-1689-F37F-D1F2CCB315B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77476" y="6577529"/>
            <a:ext cx="171442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57309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Quot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44F3-B032-1129-D2A1-B2BBB93E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1EF8FD-A80C-8485-D65C-5ED0EA268A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" y="0"/>
            <a:ext cx="457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1CC3B8B-1A30-70AE-0022-CE05F6B86564}"/>
              </a:ext>
            </a:extLst>
          </p:cNvPr>
          <p:cNvSpPr/>
          <p:nvPr userDrawn="1"/>
        </p:nvSpPr>
        <p:spPr>
          <a:xfrm>
            <a:off x="4572444" y="-1"/>
            <a:ext cx="7619556" cy="6857999"/>
          </a:xfrm>
          <a:prstGeom prst="rect">
            <a:avLst/>
          </a:prstGeom>
          <a:solidFill>
            <a:srgbClr val="05586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FE957A4-3DBA-E898-FF7F-0BCCFC16E1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8745" y="375629"/>
            <a:ext cx="1353154" cy="13531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000204-7A26-67D6-D24B-940686D89D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82225" y="6577529"/>
            <a:ext cx="1809675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1D776078-37FE-9958-D45F-84E6AB1469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2174" y="1738841"/>
            <a:ext cx="5448300" cy="3400425"/>
          </a:xfrm>
        </p:spPr>
        <p:txBody>
          <a:bodyPr lIns="72000" tIns="36000" rIns="72000" bIns="36000">
            <a:normAutofit/>
          </a:bodyPr>
          <a:lstStyle>
            <a:lvl1pPr marL="36975" indent="0">
              <a:lnSpc>
                <a:spcPct val="100000"/>
              </a:lnSpc>
              <a:buNone/>
              <a:defRPr sz="3000" b="1">
                <a:solidFill>
                  <a:schemeClr val="bg1"/>
                </a:solidFill>
              </a:defRPr>
            </a:lvl1pPr>
            <a:lvl2pPr marL="486238" indent="0">
              <a:buNone/>
              <a:defRPr/>
            </a:lvl2pPr>
            <a:lvl3pPr marL="933913" indent="0">
              <a:buNone/>
              <a:defRPr/>
            </a:lvl3pPr>
            <a:lvl4pPr marL="1383175" indent="0">
              <a:buNone/>
              <a:defRPr/>
            </a:lvl4pPr>
            <a:lvl5pPr marL="18308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966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Quot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3C5A9F-CFAA-20F5-51EC-7C79A1CC1A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6705600" y="0"/>
            <a:ext cx="54864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44F3-B032-1129-D2A1-B2BBB93E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000204-7A26-67D6-D24B-940686D89D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72700" y="6577529"/>
            <a:ext cx="1819199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01FC7F-DFA5-1541-87EF-E05610963F14}"/>
              </a:ext>
            </a:extLst>
          </p:cNvPr>
          <p:cNvSpPr/>
          <p:nvPr userDrawn="1"/>
        </p:nvSpPr>
        <p:spPr>
          <a:xfrm>
            <a:off x="-1" y="0"/>
            <a:ext cx="735071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B3F41FA-038F-6314-29D8-D91E9214D0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1147" y="1728785"/>
            <a:ext cx="5448300" cy="3400425"/>
          </a:xfrm>
        </p:spPr>
        <p:txBody>
          <a:bodyPr lIns="72000" tIns="36000" rIns="72000" bIns="36000">
            <a:normAutofit/>
          </a:bodyPr>
          <a:lstStyle>
            <a:lvl1pPr marL="36975" indent="0">
              <a:lnSpc>
                <a:spcPct val="100000"/>
              </a:lnSpc>
              <a:buNone/>
              <a:defRPr sz="3000" b="1">
                <a:solidFill>
                  <a:schemeClr val="bg1"/>
                </a:solidFill>
              </a:defRPr>
            </a:lvl1pPr>
            <a:lvl2pPr marL="486238" indent="0">
              <a:buNone/>
              <a:defRPr/>
            </a:lvl2pPr>
            <a:lvl3pPr marL="933913" indent="0">
              <a:buNone/>
              <a:defRPr/>
            </a:lvl3pPr>
            <a:lvl4pPr marL="1383175" indent="0">
              <a:buNone/>
              <a:defRPr/>
            </a:lvl4pPr>
            <a:lvl5pPr marL="18308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12FC2D2-AFF5-F2AC-5842-DA63DDC24F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554238"/>
            <a:ext cx="2732605" cy="319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22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Quot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44F3-B032-1129-D2A1-B2BBB93E0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3B9C09-A8E2-827C-0B58-158F758CF62E}"/>
              </a:ext>
            </a:extLst>
          </p:cNvPr>
          <p:cNvSpPr/>
          <p:nvPr userDrawn="1"/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1D006D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44C67-4D12-3F4F-2920-ACAA5CDD586E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05586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R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000204-7A26-67D6-D24B-940686D89D1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96526" y="6577529"/>
            <a:ext cx="16953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AA6B1A4-B6F6-66B7-D325-011F88FFC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7775" y="1576885"/>
            <a:ext cx="3324225" cy="3971425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D0AC5DB-F8E3-07C2-090B-D6D26FD963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05222" y="1728787"/>
            <a:ext cx="6362478" cy="3400425"/>
          </a:xfrm>
        </p:spPr>
        <p:txBody>
          <a:bodyPr lIns="72000" tIns="36000" rIns="72000" bIns="36000">
            <a:normAutofit/>
          </a:bodyPr>
          <a:lstStyle>
            <a:lvl1pPr marL="36975" indent="0">
              <a:lnSpc>
                <a:spcPct val="100000"/>
              </a:lnSpc>
              <a:buNone/>
              <a:defRPr sz="3000" b="1">
                <a:solidFill>
                  <a:schemeClr val="bg1"/>
                </a:solidFill>
              </a:defRPr>
            </a:lvl1pPr>
            <a:lvl2pPr marL="486238" indent="0">
              <a:buNone/>
              <a:defRPr/>
            </a:lvl2pPr>
            <a:lvl3pPr marL="933913" indent="0">
              <a:buNone/>
              <a:defRPr/>
            </a:lvl3pPr>
            <a:lvl4pPr marL="1383175" indent="0">
              <a:buNone/>
              <a:defRPr/>
            </a:lvl4pPr>
            <a:lvl5pPr marL="183085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63491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63ADB-6BE1-B47D-96D9-5DEFF2C6D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ogo&#10;&#10;Description automatically generated with low confidence">
            <a:extLst>
              <a:ext uri="{FF2B5EF4-FFF2-40B4-BE49-F238E27FC236}">
                <a16:creationId xmlns:a16="http://schemas.microsoft.com/office/drawing/2014/main" id="{B60E9D13-DCC2-8126-EFE8-3CD7E76611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907561-CBAE-1A02-61A8-29330121A0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144126" y="6577529"/>
            <a:ext cx="18477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71498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D673D7-4E58-8A77-D6B6-FF8087ABF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49D62-D15C-4E94-B1B3-6D931C9945F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CAAF6F-BE93-EDA4-DD81-A01611999C6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0277476" y="6577529"/>
            <a:ext cx="171442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HR" sz="70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 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342713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3798AC-CDF3-8A69-1B14-9691DA267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2438"/>
            <a:ext cx="10515600" cy="415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80DC4-68CA-17CE-9D3B-3D75C91EC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A573F-E562-AF2D-8FFE-E096E7FC7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93356" y="6562141"/>
            <a:ext cx="605287" cy="226591"/>
          </a:xfrm>
          <a:prstGeom prst="rect">
            <a:avLst/>
          </a:prstGeom>
        </p:spPr>
        <p:txBody>
          <a:bodyPr vert="horz" lIns="72000" tIns="36000" rIns="72000" bIns="36000" rtlCol="0" anchor="ctr">
            <a:spAutoFit/>
          </a:bodyPr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49D62-D15C-4E94-B1B3-6D931C9945F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893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5" r:id="rId5"/>
    <p:sldLayoutId id="2147483666" r:id="rId6"/>
    <p:sldLayoutId id="2147483651" r:id="rId7"/>
    <p:sldLayoutId id="2147483660" r:id="rId8"/>
    <p:sldLayoutId id="2147483661" r:id="rId9"/>
    <p:sldLayoutId id="2147483655" r:id="rId10"/>
    <p:sldLayoutId id="21474836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80975" indent="-1440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1pPr>
      <a:lvl2pPr marL="630238" indent="-14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1077913" indent="-14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527175" indent="-14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974850" indent="-1440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E6C534C-F7CA-C8C2-17F8-62C6EA447B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47825" y="4469701"/>
            <a:ext cx="5667376" cy="2388299"/>
          </a:xfrm>
        </p:spPr>
        <p:txBody>
          <a:bodyPr>
            <a:normAutofit fontScale="97500"/>
          </a:bodyPr>
          <a:lstStyle/>
          <a:p>
            <a:r>
              <a:rPr lang="en-US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LevelUP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br>
              <a:rPr lang="bg-BG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bg-BG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Кариерни хоризонти 202</a:t>
            </a:r>
            <a:r>
              <a:rPr lang="en-US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bg-BG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g-BG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g-BG" sz="2200" b="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Интерактивна кариерна сесия за студенти от медицински университети</a:t>
            </a:r>
            <a:endParaRPr lang="en-US" sz="2200" dirty="0">
              <a:solidFill>
                <a:srgbClr val="05596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4099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75FA51-B9C0-677B-741E-1F0BE5FDC2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54902" y="228540"/>
            <a:ext cx="6080154" cy="66294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7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Ние сме се посветили на 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призванието </a:t>
            </a:r>
            <a:r>
              <a:rPr lang="ru-RU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да </a:t>
            </a:r>
            <a:r>
              <a:rPr lang="ru-RU" sz="1600" ker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помагаме най-съвременните терапии </a:t>
            </a:r>
            <a:r>
              <a:rPr lang="ru-RU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да достигат до пациентите и 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да подобряваме медицинската грижа за тях в области като: редки заболявания, онкология, хематология, вирусология, </a:t>
            </a:r>
            <a:r>
              <a:rPr lang="bg-BG" sz="1600" kern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ваксино</a:t>
            </a:r>
            <a:r>
              <a:rPr lang="bg-BG" sz="1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-профилактика, клинично хранене</a:t>
            </a:r>
            <a:r>
              <a:rPr lang="bg-BG" sz="17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кардиология и др. </a:t>
            </a:r>
            <a:endParaRPr lang="en-US" sz="1700" kern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7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Вярваме, че мисията ни е значима.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4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Програмата </a:t>
            </a:r>
            <a:r>
              <a:rPr lang="en-US" sz="2400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LevelUP</a:t>
            </a:r>
            <a:r>
              <a:rPr lang="en-US" sz="24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bg-BG" sz="2400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Кариерни хоризонти</a:t>
            </a:r>
            <a:r>
              <a:rPr lang="bg-BG" sz="24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SzPct val="113000"/>
              <a:buFont typeface="Arial" panose="020B0604020202020204" pitchFamily="34" charset="0"/>
              <a:buChar char="•"/>
            </a:pPr>
            <a:r>
              <a:rPr lang="bg-BG" sz="1800" b="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Ще опознаете стандартите и културата на работа в мултинационална фармацевтична компания</a:t>
            </a: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SzPct val="113000"/>
              <a:buFont typeface="Arial" panose="020B0604020202020204" pitchFamily="34" charset="0"/>
              <a:buChar char="•"/>
            </a:pPr>
            <a:r>
              <a:rPr lang="bg-BG" sz="1800" b="0" kern="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Щ</a:t>
            </a:r>
            <a:r>
              <a:rPr lang="bg-BG" sz="1800" b="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е се запознаете с възможностите за професионална реализация във фармацевтично представителство</a:t>
            </a: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Ще раз</a:t>
            </a:r>
            <a:r>
              <a:rPr lang="bg-BG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б</a:t>
            </a: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ерете как научните знания могат да се превърнат в смислена професионална реализация след дипломирането.</a:t>
            </a: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Ще придобете по-ясна представа за уменията, които подпомагат успешния старт в кариерата.</a:t>
            </a: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Ще имате </a:t>
            </a: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</a:t>
            </a:r>
            <a:r>
              <a:rPr lang="ru-RU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ъзможност за дискусии по реални казуси, въпроси и изграждане на професионални контакти в неформална и ангажираща среда.</a:t>
            </a:r>
            <a:endParaRPr lang="bg-BG" sz="1800" b="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Ще се забавлявате, докато развивате нови умения.</a:t>
            </a: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bg-BG" sz="1800" b="0" kern="1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bg-BG" sz="1800" b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bg-BG" sz="1800" b="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bg-BG" sz="1800" b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769FFE8-28CC-7FFE-C0D2-F03707F33BED}"/>
              </a:ext>
            </a:extLst>
          </p:cNvPr>
          <p:cNvSpPr/>
          <p:nvPr/>
        </p:nvSpPr>
        <p:spPr>
          <a:xfrm>
            <a:off x="10438544" y="6298059"/>
            <a:ext cx="1643865" cy="529119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180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1C8C891-99F4-32A9-65FD-B74DE4FFC3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17191" y="252417"/>
            <a:ext cx="5889975" cy="3400425"/>
          </a:xfrm>
        </p:spPr>
        <p:txBody>
          <a:bodyPr>
            <a:normAutofit/>
          </a:bodyPr>
          <a:lstStyle/>
          <a:p>
            <a:r>
              <a:rPr lang="bg-BG" sz="2400" dirty="0"/>
              <a:t>Кога:</a:t>
            </a:r>
            <a:r>
              <a:rPr lang="en-US" sz="2400" dirty="0"/>
              <a:t> </a:t>
            </a:r>
            <a:r>
              <a:rPr lang="en-US" sz="2000" b="0" dirty="0"/>
              <a:t>19</a:t>
            </a:r>
            <a:r>
              <a:rPr lang="bg-BG" sz="2000" b="0" dirty="0"/>
              <a:t> септември 202</a:t>
            </a:r>
            <a:r>
              <a:rPr lang="en-US" sz="2000" b="0" dirty="0"/>
              <a:t>6 </a:t>
            </a:r>
            <a:r>
              <a:rPr lang="bg-BG" sz="2000" b="0" dirty="0"/>
              <a:t>(събота)</a:t>
            </a:r>
          </a:p>
          <a:p>
            <a:r>
              <a:rPr lang="bg-BG" sz="2400" dirty="0"/>
              <a:t>Къде:</a:t>
            </a:r>
            <a:r>
              <a:rPr lang="en-US" sz="2400" dirty="0"/>
              <a:t> </a:t>
            </a:r>
            <a:r>
              <a:rPr lang="bg-BG" sz="2400" dirty="0"/>
              <a:t>Зала Ария, хотел Астория, София</a:t>
            </a:r>
          </a:p>
          <a:p>
            <a:r>
              <a:rPr lang="ru-RU" sz="2000" dirty="0"/>
              <a:t>Научна конференция за фармацевти „Фармементо ’26 </a:t>
            </a:r>
            <a:r>
              <a:rPr lang="ru-RU" sz="2000" b="0" dirty="0"/>
              <a:t>– 75 години Фармацевтичен факултет, Медицински университет – София </a:t>
            </a:r>
            <a:r>
              <a:rPr lang="bg-BG" sz="2000" b="0" dirty="0"/>
              <a:t>           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7E2DAC3-9EAD-1584-F418-2D105074BA5E}"/>
              </a:ext>
            </a:extLst>
          </p:cNvPr>
          <p:cNvCxnSpPr>
            <a:cxnSpLocks/>
          </p:cNvCxnSpPr>
          <p:nvPr/>
        </p:nvCxnSpPr>
        <p:spPr>
          <a:xfrm flipH="1">
            <a:off x="6004871" y="3252732"/>
            <a:ext cx="14027" cy="2469642"/>
          </a:xfrm>
          <a:prstGeom prst="line">
            <a:avLst/>
          </a:prstGeom>
          <a:ln>
            <a:solidFill>
              <a:srgbClr val="EA002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8B0B60BE-65E9-7A05-F8FB-1B10960862DE}"/>
              </a:ext>
            </a:extLst>
          </p:cNvPr>
          <p:cNvSpPr/>
          <p:nvPr/>
        </p:nvSpPr>
        <p:spPr>
          <a:xfrm>
            <a:off x="5854045" y="3252732"/>
            <a:ext cx="301653" cy="2733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CF274E-EBF1-E19F-D7D0-D85D98430063}"/>
              </a:ext>
            </a:extLst>
          </p:cNvPr>
          <p:cNvSpPr txBox="1"/>
          <p:nvPr/>
        </p:nvSpPr>
        <p:spPr>
          <a:xfrm>
            <a:off x="5285769" y="6391373"/>
            <a:ext cx="20746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i="1" dirty="0">
                <a:solidFill>
                  <a:schemeClr val="bg1"/>
                </a:solidFill>
              </a:rPr>
              <a:t>* </a:t>
            </a:r>
            <a:r>
              <a:rPr lang="bg-BG" sz="1050" i="1" dirty="0">
                <a:solidFill>
                  <a:schemeClr val="bg1"/>
                </a:solidFill>
              </a:rPr>
              <a:t>С опция за </a:t>
            </a:r>
            <a:r>
              <a:rPr lang="en-US" sz="1050" i="1" dirty="0">
                <a:solidFill>
                  <a:schemeClr val="bg1"/>
                </a:solidFill>
              </a:rPr>
              <a:t>online </a:t>
            </a:r>
            <a:r>
              <a:rPr lang="bg-BG" sz="1050" i="1" dirty="0">
                <a:solidFill>
                  <a:schemeClr val="bg1"/>
                </a:solidFill>
              </a:rPr>
              <a:t>участие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C0AA9A-AF00-066A-85AF-89254136CAE4}"/>
              </a:ext>
            </a:extLst>
          </p:cNvPr>
          <p:cNvSpPr txBox="1"/>
          <p:nvPr/>
        </p:nvSpPr>
        <p:spPr>
          <a:xfrm>
            <a:off x="6239619" y="3252732"/>
            <a:ext cx="17556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14:00 </a:t>
            </a:r>
            <a:r>
              <a:rPr lang="bg-BG" sz="2000" dirty="0">
                <a:solidFill>
                  <a:schemeClr val="bg1"/>
                </a:solidFill>
              </a:rPr>
              <a:t>-17:00ч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B06EB9-C32C-E3D4-32F2-38D29ACFAFB6}"/>
              </a:ext>
            </a:extLst>
          </p:cNvPr>
          <p:cNvSpPr txBox="1"/>
          <p:nvPr/>
        </p:nvSpPr>
        <p:spPr>
          <a:xfrm>
            <a:off x="6298996" y="3760057"/>
            <a:ext cx="509946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400" b="1" dirty="0">
                <a:solidFill>
                  <a:srgbClr val="EA0029"/>
                </a:solidFill>
              </a:rPr>
              <a:t>Ключови теми в програмата</a:t>
            </a:r>
          </a:p>
          <a:p>
            <a:endParaRPr lang="bg-BG" sz="1400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bg-BG" sz="1400" b="1" dirty="0">
                <a:solidFill>
                  <a:schemeClr val="bg1"/>
                </a:solidFill>
              </a:rPr>
              <a:t>Въведение в компанията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bg-BG" sz="1400" b="1" dirty="0">
                <a:solidFill>
                  <a:schemeClr val="bg1"/>
                </a:solidFill>
              </a:rPr>
              <a:t>Фармацевтичната индустрия в сътрудничеството със здравните професионалисти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bg-BG" sz="1400" b="1" dirty="0" err="1">
                <a:solidFill>
                  <a:schemeClr val="bg1"/>
                </a:solidFill>
              </a:rPr>
              <a:t>Интереактивни</a:t>
            </a:r>
            <a:r>
              <a:rPr lang="bg-BG" sz="1400" b="1" dirty="0">
                <a:solidFill>
                  <a:schemeClr val="bg1"/>
                </a:solidFill>
              </a:rPr>
              <a:t> сесии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bg-BG" sz="1400" b="1" dirty="0" err="1">
                <a:solidFill>
                  <a:schemeClr val="bg1"/>
                </a:solidFill>
              </a:rPr>
              <a:t>Нетуръкинг</a:t>
            </a:r>
            <a:endParaRPr lang="bg-BG" sz="1400" b="1" dirty="0">
              <a:solidFill>
                <a:schemeClr val="bg1"/>
              </a:solidFill>
            </a:endParaRP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bg-BG" sz="1400" b="1" dirty="0">
                <a:solidFill>
                  <a:schemeClr val="bg1"/>
                </a:solidFill>
              </a:rPr>
              <a:t>Фокус в различни терапевтични области</a:t>
            </a:r>
          </a:p>
          <a:p>
            <a:pPr marL="171450" indent="-171450"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ru-RU" sz="1400" b="1" dirty="0" err="1">
                <a:solidFill>
                  <a:schemeClr val="bg1"/>
                </a:solidFill>
              </a:rPr>
              <a:t>Възможност</a:t>
            </a:r>
            <a:r>
              <a:rPr lang="ru-RU" sz="1400" b="1" dirty="0">
                <a:solidFill>
                  <a:schemeClr val="bg1"/>
                </a:solidFill>
              </a:rPr>
              <a:t> за работа по </a:t>
            </a:r>
            <a:r>
              <a:rPr lang="ru-RU" sz="1400" b="1" dirty="0" err="1">
                <a:solidFill>
                  <a:schemeClr val="bg1"/>
                </a:solidFill>
              </a:rPr>
              <a:t>конкретни</a:t>
            </a:r>
            <a:r>
              <a:rPr lang="ru-RU" sz="1400" b="1" dirty="0">
                <a:solidFill>
                  <a:schemeClr val="bg1"/>
                </a:solidFill>
              </a:rPr>
              <a:t> </a:t>
            </a:r>
            <a:r>
              <a:rPr lang="ru-RU" sz="1400" b="1" dirty="0" err="1">
                <a:solidFill>
                  <a:schemeClr val="bg1"/>
                </a:solidFill>
              </a:rPr>
              <a:t>проекти</a:t>
            </a:r>
            <a:endParaRPr lang="ru-RU" sz="1400" b="1" dirty="0">
              <a:solidFill>
                <a:schemeClr val="bg1"/>
              </a:solidFill>
            </a:endParaRPr>
          </a:p>
          <a:p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57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75FA51-B9C0-677B-741E-1F0BE5FDC2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95398" y="184779"/>
            <a:ext cx="4929327" cy="619290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Ние търсим вас, ако Вие сте:</a:t>
            </a:r>
          </a:p>
          <a:p>
            <a:pPr marL="322725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Талантливи, изпълнени с идеи и енергия </a:t>
            </a:r>
          </a:p>
          <a:p>
            <a:pPr marL="322725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Любопитни и търсещи нови познания</a:t>
            </a:r>
          </a:p>
          <a:p>
            <a:pPr marL="322725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Позитивни и ориентирани към постигане на резултати</a:t>
            </a:r>
            <a:endParaRPr lang="en-US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2725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последните курсове на обучението си по медицина и фармация</a:t>
            </a:r>
          </a:p>
          <a:p>
            <a:pPr marL="322725" indent="-28575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bg-BG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Разполагате с време, което да инвестирате в стойностна кауза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800" kern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Защо да участвате?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Защото професионалните решения се вземат по-лесно, когато познавате възможностите пред себе си и можете да се учите директно от хора, които вече са изградили успешна кариера във фармацевтичната индустрия.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800" b="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LevelUp ще Ви помогне да разширите своята перспектива, да откриете къде Вашите интереси и силни страни могат да намерят приложение и да направите първите стъпки към професионалното си развитие.</a:t>
            </a:r>
            <a:endParaRPr lang="bg-BG" sz="1800" b="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bg-BG" sz="1800" b="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22725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bg-BG" sz="1800" b="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bg-BG" sz="1800" b="1" dirty="0">
              <a:solidFill>
                <a:schemeClr val="bg1"/>
              </a:solidFill>
            </a:endParaRPr>
          </a:p>
          <a:p>
            <a:endParaRPr lang="bg-BG" sz="1800" b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bg-BG" sz="1800" b="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bg-BG" sz="1800" b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64638D-DDED-B0E8-7352-228108F57B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5524" y="6482427"/>
            <a:ext cx="1771162" cy="22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9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559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7FCA31C-A905-DB9E-CB79-4304102C4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52782"/>
            <a:ext cx="12192000" cy="4505218"/>
          </a:xfrm>
          <a:prstGeom prst="rect">
            <a:avLst/>
          </a:prstGeom>
          <a:solidFill>
            <a:srgbClr val="055963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4D4555-5FA9-280E-D1AF-AB176412819E}"/>
              </a:ext>
            </a:extLst>
          </p:cNvPr>
          <p:cNvSpPr txBox="1"/>
          <p:nvPr/>
        </p:nvSpPr>
        <p:spPr>
          <a:xfrm>
            <a:off x="246580" y="123290"/>
            <a:ext cx="1179499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Събудихме ли любопитството ви?</a:t>
            </a:r>
          </a:p>
          <a:p>
            <a:r>
              <a:rPr lang="ru-RU" sz="1600" dirty="0">
                <a:solidFill>
                  <a:schemeClr val="bg1"/>
                </a:solidFill>
              </a:rPr>
              <a:t>Имате ли желание да се включите в мисията ни, посветена на стойностната фармацевтична грижа?</a:t>
            </a:r>
          </a:p>
          <a:p>
            <a:endParaRPr lang="ru-RU" sz="1600" dirty="0">
              <a:solidFill>
                <a:schemeClr val="bg1"/>
              </a:solidFill>
            </a:endParaRPr>
          </a:p>
          <a:p>
            <a:r>
              <a:rPr lang="bg-BG" sz="1600" dirty="0">
                <a:solidFill>
                  <a:schemeClr val="bg1"/>
                </a:solidFill>
              </a:rPr>
              <a:t>Участието изисква </a:t>
            </a:r>
            <a:r>
              <a:rPr lang="bg-BG" sz="1600">
                <a:solidFill>
                  <a:schemeClr val="bg1"/>
                </a:solidFill>
              </a:rPr>
              <a:t>предварителна регистрация.</a:t>
            </a:r>
            <a:endParaRPr lang="bg-BG" i="1" dirty="0">
              <a:solidFill>
                <a:schemeClr val="bg1"/>
              </a:solidFill>
              <a:highlight>
                <a:srgbClr val="FFFF00"/>
              </a:highlight>
            </a:endParaRPr>
          </a:p>
          <a:p>
            <a:endParaRPr lang="bg-BG" dirty="0">
              <a:solidFill>
                <a:schemeClr val="bg1"/>
              </a:solidFill>
            </a:endParaRPr>
          </a:p>
          <a:p>
            <a:r>
              <a:rPr lang="bg-BG" sz="2000" b="1" dirty="0">
                <a:solidFill>
                  <a:schemeClr val="bg1"/>
                </a:solidFill>
              </a:rPr>
              <a:t>Очакваме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bg-BG" sz="2000" b="1" dirty="0">
                <a:solidFill>
                  <a:schemeClr val="bg1"/>
                </a:solidFill>
              </a:rPr>
              <a:t>Ви! 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96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9229A-EFC3-63E8-AAF4-CF8492A9A7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45988" y="435446"/>
            <a:ext cx="4491119" cy="5987107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16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</a:t>
            </a:r>
            <a:r>
              <a:rPr lang="en-US" sz="1600" b="1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1600" b="1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SwixxBioPharma</a:t>
            </a:r>
            <a:endParaRPr lang="en-US" sz="1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Swixx BioPharma </a:t>
            </a:r>
            <a:r>
              <a:rPr lang="bg-BG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е международна компания и представлява водещи иновативни фармацевтични компании в държави, в които те не са локално представени. С разрастването си и демонстрираният професионализъм</a:t>
            </a:r>
            <a:r>
              <a:rPr lang="en-US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Swixx BioPharma</a:t>
            </a:r>
            <a:r>
              <a:rPr lang="bg-BG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се превърна в предпочитан партньор, отговарящ на най-високите стандарти във фармацевтичната индустрия. </a:t>
            </a: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bg-BG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 България </a:t>
            </a:r>
            <a:r>
              <a:rPr lang="en-US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Swixx BioPharma</a:t>
            </a:r>
            <a:r>
              <a:rPr lang="bg-BG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стартира дейност през 2018 година, като работи в областта на редките болести, онкологията и хематологията, </a:t>
            </a:r>
            <a:r>
              <a:rPr lang="bg-BG" sz="1400" b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ваксино</a:t>
            </a:r>
            <a:r>
              <a:rPr lang="en-US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-</a:t>
            </a:r>
            <a:r>
              <a:rPr lang="bg-BG" sz="1400" b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профилактиката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, ендокринологията</a:t>
            </a:r>
            <a:r>
              <a:rPr lang="en-US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,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 кардиологията</a:t>
            </a:r>
            <a:r>
              <a:rPr lang="en-US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и други.</a:t>
            </a:r>
          </a:p>
          <a:p>
            <a:pPr algn="just">
              <a:lnSpc>
                <a:spcPts val="1500"/>
              </a:lnSpc>
            </a:pPr>
            <a:endParaRPr lang="bg-BG" sz="1400" b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В класацията </a:t>
            </a:r>
            <a:r>
              <a:rPr lang="en-US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Statista 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на </a:t>
            </a:r>
            <a:r>
              <a:rPr lang="en-US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Financial Times Swixx BioPharma 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беше включена в топ 1000 за най-бързо развиващи се компании в Европа. За 2024 г. компанията е сред ТОП 5 фармацевтични компании в България по данни на </a:t>
            </a:r>
            <a:r>
              <a:rPr lang="en-US" sz="1400" b="0" dirty="0" err="1">
                <a:latin typeface="Calibri" panose="020F0502020204030204" pitchFamily="34" charset="0"/>
                <a:ea typeface="Times New Roman" panose="02020603050405020304" pitchFamily="18" charset="0"/>
              </a:rPr>
              <a:t>Iqvia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В</a:t>
            </a:r>
            <a:r>
              <a:rPr lang="en-US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 Swixx, </a:t>
            </a:r>
            <a:r>
              <a:rPr lang="bg-BG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ние вярваме, че всеки пациент заслужава достъп до най-съвременните медицински решения, за да живее пълноценно. </a:t>
            </a:r>
            <a:r>
              <a:rPr lang="en-US" sz="1400" b="0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www.swixxbiopharma.com</a:t>
            </a:r>
          </a:p>
          <a:p>
            <a:pPr>
              <a:lnSpc>
                <a:spcPts val="1500"/>
              </a:lnSpc>
            </a:pPr>
            <a:endParaRPr lang="bg-BG" sz="1400" b="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00"/>
              </a:lnSpc>
            </a:pPr>
            <a:endParaRPr lang="en-US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4A1607-69B0-47E6-4E6A-B4611A362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5432" y="0"/>
            <a:ext cx="5076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796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77CF2A-4188-9491-80B4-0E815175B424}"/>
              </a:ext>
            </a:extLst>
          </p:cNvPr>
          <p:cNvSpPr/>
          <p:nvPr/>
        </p:nvSpPr>
        <p:spPr>
          <a:xfrm>
            <a:off x="10376899" y="6102849"/>
            <a:ext cx="1815101" cy="75515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41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WIXX CORPORATE">
      <a:dk1>
        <a:srgbClr val="37424A"/>
      </a:dk1>
      <a:lt1>
        <a:sysClr val="window" lastClr="FFFFFF"/>
      </a:lt1>
      <a:dk2>
        <a:srgbClr val="697485"/>
      </a:dk2>
      <a:lt2>
        <a:srgbClr val="FFFFFF"/>
      </a:lt2>
      <a:accent1>
        <a:srgbClr val="EA0029"/>
      </a:accent1>
      <a:accent2>
        <a:srgbClr val="16006D"/>
      </a:accent2>
      <a:accent3>
        <a:srgbClr val="055863"/>
      </a:accent3>
      <a:accent4>
        <a:srgbClr val="FFB247"/>
      </a:accent4>
      <a:accent5>
        <a:srgbClr val="B3FAFF"/>
      </a:accent5>
      <a:accent6>
        <a:srgbClr val="F36B47"/>
      </a:accent6>
      <a:hlink>
        <a:srgbClr val="00B1DC"/>
      </a:hlink>
      <a:folHlink>
        <a:srgbClr val="0062B7"/>
      </a:folHlink>
    </a:clrScheme>
    <a:fontScheme name="swixx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xx corporate template.potx" id="{B92D06A0-6103-4CF3-AF9D-F4507A411718}" vid="{4599F358-DA45-4BC2-9447-0345091210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92d91bf-e2f9-4e59-84cd-537ec24d9f0a">
      <Terms xmlns="http://schemas.microsoft.com/office/infopath/2007/PartnerControls"/>
    </lcf76f155ced4ddcb4097134ff3c332f>
    <TaxCatchAll xmlns="7f6963da-616e-4fb6-9d0a-7d2a658c573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34D13211A149AE5AC8B7C8FCA2A9" ma:contentTypeVersion="14" ma:contentTypeDescription="Create a new document." ma:contentTypeScope="" ma:versionID="1954cbdb33501f283efd1210316a6f90">
  <xsd:schema xmlns:xsd="http://www.w3.org/2001/XMLSchema" xmlns:xs="http://www.w3.org/2001/XMLSchema" xmlns:p="http://schemas.microsoft.com/office/2006/metadata/properties" xmlns:ns2="7f6963da-616e-4fb6-9d0a-7d2a658c5738" xmlns:ns3="192d91bf-e2f9-4e59-84cd-537ec24d9f0a" targetNamespace="http://schemas.microsoft.com/office/2006/metadata/properties" ma:root="true" ma:fieldsID="9528899ef79c2dbec8839efcc72f8d2c" ns2:_="" ns3:_="">
    <xsd:import namespace="7f6963da-616e-4fb6-9d0a-7d2a658c5738"/>
    <xsd:import namespace="192d91bf-e2f9-4e59-84cd-537ec24d9f0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6963da-616e-4fb6-9d0a-7d2a658c573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6134590e-7765-492e-b331-becb8d79a9cd}" ma:internalName="TaxCatchAll" ma:showField="CatchAllData" ma:web="7f6963da-616e-4fb6-9d0a-7d2a658c57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2d91bf-e2f9-4e59-84cd-537ec24d9f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767eb834-cfe2-4735-b6f3-4cca899daa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874D67-E364-4CC6-A9EC-D709771A6D4F}">
  <ds:schemaRefs>
    <ds:schemaRef ds:uri="192d91bf-e2f9-4e59-84cd-537ec24d9f0a"/>
    <ds:schemaRef ds:uri="7f6963da-616e-4fb6-9d0a-7d2a658c573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0C7E222-DA22-4BD4-9BA5-1CAEED903A66}">
  <ds:schemaRefs>
    <ds:schemaRef ds:uri="192d91bf-e2f9-4e59-84cd-537ec24d9f0a"/>
    <ds:schemaRef ds:uri="7f6963da-616e-4fb6-9d0a-7d2a658c573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7DB9C92-52F9-458E-B3DA-6A020034A01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swixx corporate template</Template>
  <TotalTime>9131</TotalTime>
  <Words>517</Words>
  <Application>Microsoft Office PowerPoint</Application>
  <PresentationFormat>Widescreen</PresentationFormat>
  <Paragraphs>58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Capabilities Deck</dc:title>
  <dc:creator>Vedrana Sokac Brataljenovic</dc:creator>
  <cp:lastModifiedBy>Yana Pramatarova</cp:lastModifiedBy>
  <cp:revision>10</cp:revision>
  <dcterms:created xsi:type="dcterms:W3CDTF">2023-07-12T16:54:21Z</dcterms:created>
  <dcterms:modified xsi:type="dcterms:W3CDTF">2026-09-08T07:50:06Z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0x010100693234D13211A149AE5AC8B7C8FCA2A9</vt:lpwstr>
  </property>
  <property fmtid="{D5CDD505-2E9C-101B-9397-08002B2CF9AE}" pid="3" name="MediaServiceImageTags">
    <vt:lpwstr/>
  </property>
</Properties>
</file>